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3C5E2B-C8F7-4E9C-BCF8-D47B523B1017}">
  <a:tblStyle styleId="{593C5E2B-C8F7-4E9C-BCF8-D47B523B101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4.xml"/><Relationship Id="rId10" Type="http://schemas.openxmlformats.org/officeDocument/2006/relationships/slide" Target="slides/slide3.xml"/><Relationship Id="rId21" Type="http://schemas.openxmlformats.org/officeDocument/2006/relationships/font" Target="fonts/Inter-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19" Type="http://schemas.openxmlformats.org/officeDocument/2006/relationships/font" Target="fonts/Inter-bold.fntdata"/><Relationship Id="rId6" Type="http://schemas.openxmlformats.org/officeDocument/2006/relationships/slideMaster" Target="slideMasters/slideMaster2.xml"/><Relationship Id="rId18" Type="http://schemas.openxmlformats.org/officeDocument/2006/relationships/font" Target="fonts/Inter-regular.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fe09fb587_0_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fe09fb58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b3e8ef3b1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b3e8ef3b1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b3e8ef3b1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b3e8ef3b1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6a03b7b542_1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6a03b7b542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www.sahistory.org.za/politics-and-society/apartheid-legislation-1850s-1970s" TargetMode="External"/><Relationship Id="rId6"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a:t>
            </a:r>
            <a:endParaRPr sz="19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04" name="Google Shape;104;p25"/>
          <p:cNvGraphicFramePr/>
          <p:nvPr/>
        </p:nvGraphicFramePr>
        <p:xfrm>
          <a:off x="460669" y="1029170"/>
          <a:ext cx="3000000" cy="3000000"/>
        </p:xfrm>
        <a:graphic>
          <a:graphicData uri="http://schemas.openxmlformats.org/drawingml/2006/table">
            <a:tbl>
              <a:tblPr>
                <a:noFill/>
                <a:tableStyleId>{593C5E2B-C8F7-4E9C-BCF8-D47B523B1017}</a:tableStyleId>
              </a:tblPr>
              <a:tblGrid>
                <a:gridCol w="3425525"/>
                <a:gridCol w="3430350"/>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Image Source: </a:t>
                      </a:r>
                      <a:r>
                        <a:rPr lang="en" sz="1200">
                          <a:latin typeface="Halant"/>
                          <a:ea typeface="Halant"/>
                          <a:cs typeface="Halant"/>
                          <a:sym typeface="Halant"/>
                        </a:rPr>
                        <a:t>HelenOnline, “</a:t>
                      </a:r>
                      <a:r>
                        <a:rPr lang="en" sz="1200">
                          <a:solidFill>
                            <a:srgbClr val="202122"/>
                          </a:solidFill>
                          <a:highlight>
                            <a:srgbClr val="F8F9FA"/>
                          </a:highlight>
                          <a:latin typeface="Halant"/>
                          <a:ea typeface="Halant"/>
                          <a:cs typeface="Halant"/>
                          <a:sym typeface="Halant"/>
                        </a:rPr>
                        <a:t>Explanation of South African identity numbers in an identity document during apartheid in terms of official White, Coloured and Indian population subgroups,” July 4, 2014. CC BY-SA 3.0</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Halant"/>
                          <a:ea typeface="Halant"/>
                          <a:cs typeface="Halant"/>
                          <a:sym typeface="Halant"/>
                        </a:rPr>
                        <a:t>Text </a:t>
                      </a:r>
                      <a:r>
                        <a:rPr lang="en" sz="1200">
                          <a:latin typeface="Halant"/>
                          <a:ea typeface="Halant"/>
                          <a:cs typeface="Halant"/>
                          <a:sym typeface="Halant"/>
                        </a:rPr>
                        <a:t>Source: South African History Online, “Race and Ethnicity in South Africa,” March 23, 2015.</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rgbClr val="202220"/>
                          </a:solidFill>
                          <a:latin typeface="Inter"/>
                          <a:ea typeface="Inter"/>
                          <a:cs typeface="Inter"/>
                          <a:sym typeface="Inter"/>
                        </a:rPr>
                        <a:t>During</a:t>
                      </a:r>
                      <a:r>
                        <a:rPr lang="en" sz="1200">
                          <a:solidFill>
                            <a:schemeClr val="dk1"/>
                          </a:solidFill>
                          <a:latin typeface="Inter"/>
                          <a:ea typeface="Inter"/>
                          <a:cs typeface="Inter"/>
                          <a:sym typeface="Inter"/>
                        </a:rPr>
                        <a:t> the Apartheid period, the government passed laws that created racial classifications. The most prominent law was the </a:t>
                      </a:r>
                      <a:r>
                        <a:rPr lang="en" sz="1200">
                          <a:solidFill>
                            <a:schemeClr val="dk1"/>
                          </a:solidFill>
                          <a:uFill>
                            <a:noFill/>
                          </a:uFill>
                          <a:latin typeface="Inter"/>
                          <a:ea typeface="Inter"/>
                          <a:cs typeface="Inter"/>
                          <a:sym typeface="Inter"/>
                          <a:hlinkClick r:id="rId5">
                            <a:extLst>
                              <a:ext uri="{A12FA001-AC4F-418D-AE19-62706E023703}">
                                <ahyp:hlinkClr val="tx"/>
                              </a:ext>
                            </a:extLst>
                          </a:hlinkClick>
                        </a:rPr>
                        <a:t>Population Registration Act No. 30 of 1950</a:t>
                      </a:r>
                      <a:r>
                        <a:rPr lang="en" sz="1200">
                          <a:solidFill>
                            <a:schemeClr val="dk1"/>
                          </a:solidFill>
                          <a:latin typeface="Inter"/>
                          <a:ea typeface="Inter"/>
                          <a:cs typeface="Inter"/>
                          <a:sym typeface="Inter"/>
                        </a:rPr>
                        <a:t>. This Act divided the South African population into three main racial groups: Whites, Natives (Blacks), Indians and Coloured people (people of mixed race). Race was used for political, social and economic purposes. Politically, White people had the rights to vote, access to state security and protection as well as representation in the National Assembly as compared to Black and Coloured people who had no political power. Economically, Whites had access to good paying jobs and they were given the opportunity to own productive land that was unavailable to Black and Coloured South Africans. In addition, the Prohibition of Mixed Marriages Act of 1949 did not allow marriage between persons of different races, and the Immorality Act of 1950 made sexual relations with a person of a different race illegal.</a:t>
                      </a: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pic>
        <p:nvPicPr>
          <p:cNvPr id="105" name="Google Shape;105;p25"/>
          <p:cNvPicPr preferRelativeResize="0"/>
          <p:nvPr/>
        </p:nvPicPr>
        <p:blipFill>
          <a:blip r:embed="rId6">
            <a:alphaModFix/>
          </a:blip>
          <a:stretch>
            <a:fillRect/>
          </a:stretch>
        </p:blipFill>
        <p:spPr>
          <a:xfrm>
            <a:off x="460674" y="2149852"/>
            <a:ext cx="3335401" cy="500305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a:t>
            </a:r>
            <a:endParaRPr sz="1900">
              <a:solidFill>
                <a:schemeClr val="dk1"/>
              </a:solidFill>
              <a:latin typeface="Plus Jakarta Sans"/>
              <a:ea typeface="Plus Jakarta Sans"/>
              <a:cs typeface="Plus Jakarta Sans"/>
              <a:sym typeface="Plus Jakarta Sans"/>
            </a:endParaRPr>
          </a:p>
        </p:txBody>
      </p:sp>
      <p:sp>
        <p:nvSpPr>
          <p:cNvPr id="111" name="Google Shape;111;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3" name="Google Shape;113;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15" name="Google Shape;115;p26"/>
          <p:cNvGraphicFramePr/>
          <p:nvPr/>
        </p:nvGraphicFramePr>
        <p:xfrm>
          <a:off x="472019" y="1029170"/>
          <a:ext cx="3000000" cy="3000000"/>
        </p:xfrm>
        <a:graphic>
          <a:graphicData uri="http://schemas.openxmlformats.org/drawingml/2006/table">
            <a:tbl>
              <a:tblPr>
                <a:noFill/>
                <a:tableStyleId>{593C5E2B-C8F7-4E9C-BCF8-D47B523B1017}</a:tableStyleId>
              </a:tblPr>
              <a:tblGrid>
                <a:gridCol w="4389825"/>
                <a:gridCol w="2454725"/>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Alistair Boddy-Evans, “Pass Laws During Apartheid,” in ThoughtCo., February 16, 2021.</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Clr>
                          <a:schemeClr val="dk1"/>
                        </a:buClr>
                        <a:buSzPts val="1100"/>
                        <a:buFont typeface="Arial"/>
                        <a:buNone/>
                      </a:pPr>
                      <a:r>
                        <a:rPr lang="en" sz="1200">
                          <a:solidFill>
                            <a:srgbClr val="202220"/>
                          </a:solidFill>
                          <a:latin typeface="Inter"/>
                          <a:ea typeface="Inter"/>
                          <a:cs typeface="Inter"/>
                          <a:sym typeface="Inter"/>
                        </a:rPr>
                        <a:t>Under apartheid, pass laws were designed to control the movement of Black Africans, and they are considered one of the most grievous methods that the South African government used to support apartheid. </a:t>
                      </a:r>
                      <a:endParaRPr sz="1200">
                        <a:solidFill>
                          <a:srgbClr val="20222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The resulting legislation (specifically Abolition of Passes and Co-ordination of Documents Act No. 67 of 1952) introduced in South Africa required Black Africans to carry identity documents in the form of a "reference book" when outside a set of reserves (later known as homelands or bantustans.)</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Pass laws evolved from regulations that the Dutch and British enacted during the 18th-century and 19th-century enslavement economy of the Cape Colony. In the 19th century, new pass laws were enacted to ensure a steady supply of cheap African labor for the diamond and gold mines. </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In 1952, the government passed an even more stringent law that required all African men age 16 and over to carry a "reference book" (replacing the previous passbook) which held their personal and employment information. (Attempts to force women to carry passbooks in 1910, and again during the 1950s, caused strong protests.)</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The passbook was similar to a passport in that it contained details about the individual, including a photograph, fingerprint, address, the name of his employer, how long the person had been employed, and other identifying information. Employers often entered an evaluation of the pass holder's behavior. </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As defined by law, an employer could only be a White person. The pass also documented when permission was requested to be in a certain region and for what purpose, and whether that request was denied or granted. </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Urban areas were considered "White," so a non-White person needed a passbook to be inside a city. </a:t>
                      </a:r>
                      <a:endParaRPr sz="1200">
                        <a:solidFill>
                          <a:srgbClr val="202220"/>
                        </a:solidFill>
                        <a:latin typeface="Inter"/>
                        <a:ea typeface="Inter"/>
                        <a:cs typeface="Inter"/>
                        <a:sym typeface="Inter"/>
                      </a:endParaRPr>
                    </a:p>
                    <a:p>
                      <a:pPr indent="0" lvl="0" marL="0" rtl="0" algn="l">
                        <a:spcBef>
                          <a:spcPts val="0"/>
                        </a:spcBef>
                        <a:spcAft>
                          <a:spcPts val="0"/>
                        </a:spcAft>
                        <a:buNone/>
                      </a:pPr>
                      <a:r>
                        <a:t/>
                      </a:r>
                      <a:endParaRPr sz="1200">
                        <a:solidFill>
                          <a:srgbClr val="202220"/>
                        </a:solidFill>
                        <a:latin typeface="Inter"/>
                        <a:ea typeface="Inter"/>
                        <a:cs typeface="Inter"/>
                        <a:sym typeface="Inter"/>
                      </a:endParaRPr>
                    </a:p>
                    <a:p>
                      <a:pPr indent="0" lvl="0" marL="0" rtl="0" algn="l">
                        <a:spcBef>
                          <a:spcPts val="0"/>
                        </a:spcBef>
                        <a:spcAft>
                          <a:spcPts val="0"/>
                        </a:spcAft>
                        <a:buNone/>
                      </a:pPr>
                      <a:r>
                        <a:rPr lang="en" sz="1200">
                          <a:solidFill>
                            <a:srgbClr val="202220"/>
                          </a:solidFill>
                          <a:latin typeface="Inter"/>
                          <a:ea typeface="Inter"/>
                          <a:cs typeface="Inter"/>
                          <a:sym typeface="Inter"/>
                        </a:rPr>
                        <a:t>Under the law, any governmental employee could remove these entries, essentially removing permission to stay in the area. If a passbook didn't have a valid entry, officials could arrest its owner and put him in prison.</a:t>
                      </a:r>
                      <a:endParaRPr sz="1200">
                        <a:solidFill>
                          <a:schemeClr val="dk1"/>
                        </a:solidFill>
                        <a:latin typeface="Halant"/>
                        <a:ea typeface="Halant"/>
                        <a:cs typeface="Halant"/>
                        <a:sym typeface="Halant"/>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3</a:t>
            </a:r>
            <a:endParaRPr sz="1900">
              <a:solidFill>
                <a:schemeClr val="dk1"/>
              </a:solidFill>
              <a:latin typeface="Plus Jakarta Sans"/>
              <a:ea typeface="Plus Jakarta Sans"/>
              <a:cs typeface="Plus Jakarta Sans"/>
              <a:sym typeface="Plus Jakarta Sans"/>
            </a:endParaRPr>
          </a:p>
        </p:txBody>
      </p:sp>
      <p:sp>
        <p:nvSpPr>
          <p:cNvPr id="121" name="Google Shape;121;p2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3" name="Google Shape;123;p2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25" name="Google Shape;125;p27"/>
          <p:cNvGraphicFramePr/>
          <p:nvPr/>
        </p:nvGraphicFramePr>
        <p:xfrm>
          <a:off x="460669" y="1029170"/>
          <a:ext cx="3000000" cy="3000000"/>
        </p:xfrm>
        <a:graphic>
          <a:graphicData uri="http://schemas.openxmlformats.org/drawingml/2006/table">
            <a:tbl>
              <a:tblPr>
                <a:noFill/>
                <a:tableStyleId>{593C5E2B-C8F7-4E9C-BCF8-D47B523B1017}</a:tableStyleId>
              </a:tblPr>
              <a:tblGrid>
                <a:gridCol w="4397100"/>
                <a:gridCol w="2458800"/>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Source: South Africa: Overcoming Apartheid, a project directed by Michigan State University, “Bantu Education.” </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None/>
                      </a:pPr>
                      <a:r>
                        <a:rPr lang="en" sz="1200">
                          <a:solidFill>
                            <a:schemeClr val="dk1"/>
                          </a:solidFill>
                          <a:highlight>
                            <a:schemeClr val="lt1"/>
                          </a:highlight>
                          <a:latin typeface="Inter"/>
                          <a:ea typeface="Inter"/>
                          <a:cs typeface="Inter"/>
                          <a:sym typeface="Inter"/>
                        </a:rPr>
                        <a:t>The 1953 Bantu Education Act was one of apartheid's most offensively racist laws. It brought African education under control of the government and extended apartheid to black schools. Previously, most African schools were run by missionaries with some state aid. Nelson Mandela and many other political activists had attended mission schools. But Bantu education ended the relative autonomy these schools had enjoyed up to that point. Instead, government funding of black schools became conditional on acceptance of a racially discriminatory curriculum administered by a new Department of Bantu Education. Most mission schools for Africans chose to close rather than promote apartheid in education.</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chemeClr val="lt1"/>
                          </a:highlight>
                          <a:latin typeface="Inter"/>
                          <a:ea typeface="Inter"/>
                          <a:cs typeface="Inter"/>
                          <a:sym typeface="Inter"/>
                        </a:rPr>
                        <a:t>…</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chemeClr val="lt1"/>
                          </a:highlight>
                          <a:latin typeface="Inter"/>
                          <a:ea typeface="Inter"/>
                          <a:cs typeface="Inter"/>
                          <a:sym typeface="Inter"/>
                        </a:rPr>
                        <a:t>The ideological framework for Bantu education had its origins in a manifesto crafted in 1939 by Afrikaner nationalists. Based on the racist and paternalistic view that the education of blacks was a special responsibility of a superior white race, this document called for "Christian National Education" and advocated separate schools for each of South Africa's "population groups"-whites, Africans, Indians, and Coloureds. Segregated education disadvantaged all black groups, but was particularly devastating for Africans. In a pamphlet released in 1948, the organization asserted: "... the task of white South Africa with regard to the native is to Christianize him and help him culturally... [N]ative education and teaching must lead to the development of an independent and self-supporting and self-maintaining native community on a Christian National basis.”</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highlight>
                            <a:schemeClr val="lt1"/>
                          </a:highlight>
                          <a:latin typeface="Inter"/>
                          <a:ea typeface="Inter"/>
                          <a:cs typeface="Inter"/>
                          <a:sym typeface="Inter"/>
                        </a:rPr>
                        <a:t>Bantu education served the interests of white supremacy. It denied black people access to the same educational opportunities and resources enjoyed by white South Africans. Bantu education denigrated black people's history, culture, and identity. It promoted myths and racial stereotypes in its curricula and textbooks. Some of these ideas found expression in the notion of the existence of a separate "Bantu society" and "Bantu economy" which were taught to African students in government-run schools. This so-called "Bantu culture" was presented in crude and essentialized fashion. African people and communities were portrayed as traditional, rural, and unchanging. Bantu education treated blacks as perpetual children in need of parental supervision by whites, which greatly limited the student's vision of "her place" in the broader South African society.</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4</a:t>
            </a:r>
            <a:endParaRPr sz="1900">
              <a:solidFill>
                <a:schemeClr val="dk1"/>
              </a:solidFill>
              <a:latin typeface="Plus Jakarta Sans"/>
              <a:ea typeface="Plus Jakarta Sans"/>
              <a:cs typeface="Plus Jakarta Sans"/>
              <a:sym typeface="Plus Jakarta Sans"/>
            </a:endParaRPr>
          </a:p>
        </p:txBody>
      </p:sp>
      <p:sp>
        <p:nvSpPr>
          <p:cNvPr id="131" name="Google Shape;131;p2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2" name="Google Shape;132;p28"/>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33" name="Google Shape;133;p2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8"/>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35" name="Google Shape;135;p28"/>
          <p:cNvGraphicFramePr/>
          <p:nvPr/>
        </p:nvGraphicFramePr>
        <p:xfrm>
          <a:off x="460669" y="1029170"/>
          <a:ext cx="3000000" cy="3000000"/>
        </p:xfrm>
        <a:graphic>
          <a:graphicData uri="http://schemas.openxmlformats.org/drawingml/2006/table">
            <a:tbl>
              <a:tblPr>
                <a:noFill/>
                <a:tableStyleId>{593C5E2B-C8F7-4E9C-BCF8-D47B523B1017}</a:tableStyleId>
              </a:tblPr>
              <a:tblGrid>
                <a:gridCol w="3425525"/>
                <a:gridCol w="3430350"/>
              </a:tblGrid>
              <a:tr h="3147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Guinnog, “Sign in Durban that states the beach is for whites only under section 37 of the Durban beach by-laws. The languages are English, Afrikaans and Zulu, the language of the black population group in the Durban area,” 1989. CC BY-SA 3.0</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pic>
        <p:nvPicPr>
          <p:cNvPr id="136" name="Google Shape;136;p28"/>
          <p:cNvPicPr preferRelativeResize="0"/>
          <p:nvPr/>
        </p:nvPicPr>
        <p:blipFill>
          <a:blip r:embed="rId5">
            <a:alphaModFix/>
          </a:blip>
          <a:stretch>
            <a:fillRect/>
          </a:stretch>
        </p:blipFill>
        <p:spPr>
          <a:xfrm>
            <a:off x="2441872" y="1823378"/>
            <a:ext cx="3364451" cy="5731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